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59" r:id="rId6"/>
    <p:sldId id="260" r:id="rId7"/>
    <p:sldId id="266" r:id="rId8"/>
    <p:sldId id="267" r:id="rId9"/>
    <p:sldId id="261" r:id="rId10"/>
    <p:sldId id="262" r:id="rId11"/>
    <p:sldId id="263" r:id="rId12"/>
    <p:sldId id="264" r:id="rId13"/>
    <p:sldId id="265"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en-IN" b="1" dirty="0" smtClean="0"/>
              <a:t>Electrical Safety</a:t>
            </a:r>
            <a:br>
              <a:rPr lang="en-IN" b="1" dirty="0" smtClean="0"/>
            </a:br>
            <a:r>
              <a:rPr lang="en-IN" b="1" dirty="0" smtClean="0"/>
              <a:t>UNIT-V</a:t>
            </a:r>
            <a:endParaRPr lang="en-IN" dirty="0"/>
          </a:p>
        </p:txBody>
      </p:sp>
      <p:sp>
        <p:nvSpPr>
          <p:cNvPr id="3" name="Subtitle 2"/>
          <p:cNvSpPr>
            <a:spLocks noGrp="1"/>
          </p:cNvSpPr>
          <p:nvPr>
            <p:ph type="subTitle" idx="1"/>
          </p:nvPr>
        </p:nvSpPr>
        <p:spPr>
          <a:xfrm>
            <a:off x="1371600" y="3886200"/>
            <a:ext cx="6934200" cy="1143000"/>
          </a:xfrm>
        </p:spPr>
        <p:style>
          <a:lnRef idx="1">
            <a:schemeClr val="accent1"/>
          </a:lnRef>
          <a:fillRef idx="2">
            <a:schemeClr val="accent1"/>
          </a:fillRef>
          <a:effectRef idx="1">
            <a:schemeClr val="accent1"/>
          </a:effectRef>
          <a:fontRef idx="minor">
            <a:schemeClr val="dk1"/>
          </a:fontRef>
        </p:style>
        <p:txBody>
          <a:bodyPr/>
          <a:lstStyle/>
          <a:p>
            <a:r>
              <a:rPr lang="en-IN" b="1" dirty="0" smtClean="0">
                <a:solidFill>
                  <a:schemeClr val="tx1"/>
                </a:solidFill>
              </a:rPr>
              <a:t>Review of IE Rules and ACTs and their significance</a:t>
            </a:r>
            <a:endParaRPr lang="en-IN"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2"/>
          </a:lnRef>
          <a:fillRef idx="2">
            <a:schemeClr val="accent2"/>
          </a:fillRef>
          <a:effectRef idx="1">
            <a:schemeClr val="accent2"/>
          </a:effectRef>
          <a:fontRef idx="minor">
            <a:schemeClr val="dk1"/>
          </a:fontRef>
        </p:style>
        <p:txBody>
          <a:bodyPr>
            <a:normAutofit/>
          </a:bodyPr>
          <a:lstStyle/>
          <a:p>
            <a:r>
              <a:rPr lang="en-IN" sz="2800" b="1" dirty="0" smtClean="0">
                <a:latin typeface="Bookman Old Style" pitchFamily="18" charset="0"/>
              </a:rPr>
              <a:t>Two OHGWs.</a:t>
            </a:r>
            <a:endParaRPr lang="en-IN" sz="2800" b="1" dirty="0">
              <a:latin typeface="Bookman Old Style" pitchFamily="18" charset="0"/>
            </a:endParaRPr>
          </a:p>
        </p:txBody>
      </p:sp>
      <p:pic>
        <p:nvPicPr>
          <p:cNvPr id="3074" name="Picture 2"/>
          <p:cNvPicPr>
            <a:picLocks noChangeAspect="1" noChangeArrowheads="1"/>
          </p:cNvPicPr>
          <p:nvPr/>
        </p:nvPicPr>
        <p:blipFill>
          <a:blip r:embed="rId2"/>
          <a:srcRect/>
          <a:stretch>
            <a:fillRect/>
          </a:stretch>
        </p:blipFill>
        <p:spPr bwMode="auto">
          <a:xfrm>
            <a:off x="685800" y="1371600"/>
            <a:ext cx="7848600" cy="5181599"/>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2">
            <a:schemeClr val="accent2"/>
          </a:lnRef>
          <a:fillRef idx="1">
            <a:schemeClr val="lt1"/>
          </a:fillRef>
          <a:effectRef idx="0">
            <a:schemeClr val="accent2"/>
          </a:effectRef>
          <a:fontRef idx="minor">
            <a:schemeClr val="dk1"/>
          </a:fontRef>
        </p:style>
        <p:txBody>
          <a:bodyPr>
            <a:normAutofit/>
          </a:bodyPr>
          <a:lstStyle/>
          <a:p>
            <a:r>
              <a:rPr lang="en-IN" sz="2800" b="1" dirty="0" smtClean="0">
                <a:latin typeface="Bookman Old Style" pitchFamily="18" charset="0"/>
              </a:rPr>
              <a:t>Protective zone of an OHGW</a:t>
            </a:r>
            <a:endParaRPr lang="en-IN" sz="2800" b="1" dirty="0">
              <a:latin typeface="Bookman Old Style" pitchFamily="18" charset="0"/>
            </a:endParaRPr>
          </a:p>
        </p:txBody>
      </p:sp>
      <p:pic>
        <p:nvPicPr>
          <p:cNvPr id="4098" name="Picture 2"/>
          <p:cNvPicPr>
            <a:picLocks noChangeAspect="1" noChangeArrowheads="1"/>
          </p:cNvPicPr>
          <p:nvPr/>
        </p:nvPicPr>
        <p:blipFill>
          <a:blip r:embed="rId2"/>
          <a:srcRect/>
          <a:stretch>
            <a:fillRect/>
          </a:stretch>
        </p:blipFill>
        <p:spPr bwMode="auto">
          <a:xfrm>
            <a:off x="304800" y="1447800"/>
            <a:ext cx="8458199" cy="5105401"/>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1"/>
          </a:lnRef>
          <a:fillRef idx="2">
            <a:schemeClr val="accent1"/>
          </a:fillRef>
          <a:effectRef idx="1">
            <a:schemeClr val="accent1"/>
          </a:effectRef>
          <a:fontRef idx="minor">
            <a:schemeClr val="dk1"/>
          </a:fontRef>
        </p:style>
        <p:txBody>
          <a:bodyPr>
            <a:noAutofit/>
          </a:bodyPr>
          <a:lstStyle/>
          <a:p>
            <a:r>
              <a:rPr lang="en-IN" sz="2000" b="1" dirty="0" smtClean="0">
                <a:latin typeface="Bookman Old Style" pitchFamily="18" charset="0"/>
              </a:rPr>
              <a:t>For the transmission line tower shown in Figure, compute the height of a single OHGW wire that protects all phases.</a:t>
            </a:r>
            <a:endParaRPr lang="en-IN" sz="2000" b="1" dirty="0">
              <a:latin typeface="Bookman Old Style" pitchFamily="18" charset="0"/>
            </a:endParaRPr>
          </a:p>
        </p:txBody>
      </p:sp>
      <p:pic>
        <p:nvPicPr>
          <p:cNvPr id="5122" name="Picture 2"/>
          <p:cNvPicPr>
            <a:picLocks noChangeAspect="1" noChangeArrowheads="1"/>
          </p:cNvPicPr>
          <p:nvPr/>
        </p:nvPicPr>
        <p:blipFill>
          <a:blip r:embed="rId2"/>
          <a:srcRect/>
          <a:stretch>
            <a:fillRect/>
          </a:stretch>
        </p:blipFill>
        <p:spPr bwMode="auto">
          <a:xfrm>
            <a:off x="533400" y="1547813"/>
            <a:ext cx="8153400" cy="4776787"/>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just"/>
            <a:r>
              <a:rPr lang="en-IN" sz="2800" dirty="0" smtClean="0">
                <a:latin typeface="Bookman Old Style" pitchFamily="18" charset="0"/>
              </a:rPr>
              <a:t>If we protect the top cross arms, all other conductors are also protected</a:t>
            </a:r>
            <a:endParaRPr lang="en-IN" sz="2800" dirty="0">
              <a:latin typeface="Bookman Old Style" pitchFamily="18" charset="0"/>
            </a:endParaRP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r>
              <a:rPr lang="en-IN" sz="2600" dirty="0" smtClean="0">
                <a:latin typeface="Bookman Old Style" pitchFamily="18" charset="0"/>
              </a:rPr>
              <a:t>where </a:t>
            </a:r>
            <a:r>
              <a:rPr lang="en-IN" sz="2600" i="1" dirty="0" smtClean="0">
                <a:latin typeface="Bookman Old Style" pitchFamily="18" charset="0"/>
              </a:rPr>
              <a:t>K = 1.2 for OHGW. For conductor b, </a:t>
            </a:r>
            <a:r>
              <a:rPr lang="en-IN" sz="2600" i="1" dirty="0" err="1" smtClean="0">
                <a:latin typeface="Bookman Old Style" pitchFamily="18" charset="0"/>
              </a:rPr>
              <a:t>Hx</a:t>
            </a:r>
            <a:r>
              <a:rPr lang="en-IN" sz="2600" i="1" dirty="0" smtClean="0">
                <a:latin typeface="Bookman Old Style" pitchFamily="18" charset="0"/>
              </a:rPr>
              <a:t> = 35 m and Rx = 10 m. Hence,</a:t>
            </a:r>
          </a:p>
          <a:p>
            <a:pPr algn="just"/>
            <a:endParaRPr lang="en-IN" sz="2600" dirty="0" smtClean="0">
              <a:latin typeface="Bookman Old Style" pitchFamily="18" charset="0"/>
            </a:endParaRPr>
          </a:p>
          <a:p>
            <a:pPr algn="just"/>
            <a:endParaRPr lang="en-IN" sz="2600" dirty="0" smtClean="0">
              <a:latin typeface="Bookman Old Style" pitchFamily="18" charset="0"/>
            </a:endParaRPr>
          </a:p>
          <a:p>
            <a:pPr algn="just"/>
            <a:r>
              <a:rPr lang="en-IN" sz="2600" dirty="0" smtClean="0">
                <a:latin typeface="Bookman Old Style" pitchFamily="18" charset="0"/>
              </a:rPr>
              <a:t>Solving the previous equation leads to an OHGW’s height of 49.25 m, which would require the OHGW to be about 15 m above the top cross arm.</a:t>
            </a:r>
          </a:p>
          <a:p>
            <a:pPr algn="just"/>
            <a:r>
              <a:rPr lang="en-IN" sz="2600" dirty="0" smtClean="0">
                <a:latin typeface="Bookman Old Style" pitchFamily="18" charset="0"/>
              </a:rPr>
              <a:t>This is an unrealistic tower size and more than one OHGW is needed.</a:t>
            </a:r>
            <a:endParaRPr lang="en-IN" sz="2600" dirty="0">
              <a:latin typeface="Bookman Old Style" pitchFamily="18" charset="0"/>
            </a:endParaRPr>
          </a:p>
        </p:txBody>
      </p:sp>
      <p:pic>
        <p:nvPicPr>
          <p:cNvPr id="1027" name="Picture 3"/>
          <p:cNvPicPr>
            <a:picLocks noChangeAspect="1" noChangeArrowheads="1"/>
          </p:cNvPicPr>
          <p:nvPr/>
        </p:nvPicPr>
        <p:blipFill>
          <a:blip r:embed="rId2"/>
          <a:srcRect/>
          <a:stretch>
            <a:fillRect/>
          </a:stretch>
        </p:blipFill>
        <p:spPr bwMode="auto">
          <a:xfrm>
            <a:off x="2590800" y="2514600"/>
            <a:ext cx="4191000" cy="9144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3">
            <a:schemeClr val="lt1"/>
          </a:lnRef>
          <a:fillRef idx="1">
            <a:schemeClr val="accent2"/>
          </a:fillRef>
          <a:effectRef idx="1">
            <a:schemeClr val="accent2"/>
          </a:effectRef>
          <a:fontRef idx="minor">
            <a:schemeClr val="lt1"/>
          </a:fontRef>
        </p:style>
        <p:txBody>
          <a:bodyPr/>
          <a:lstStyle/>
          <a:p>
            <a:r>
              <a:rPr lang="en-IN" dirty="0" smtClean="0"/>
              <a:t>Electrical Safety Standards</a:t>
            </a:r>
            <a:endParaRPr lang="en-IN" dirty="0"/>
          </a:p>
        </p:txBody>
      </p:sp>
      <p:sp>
        <p:nvSpPr>
          <p:cNvPr id="3" name="Content Placeholder 2"/>
          <p:cNvSpPr>
            <a:spLocks noGrp="1"/>
          </p:cNvSpPr>
          <p:nvPr>
            <p:ph idx="1"/>
          </p:nvPr>
        </p:nvSpPr>
        <p:spPr>
          <a:xfrm>
            <a:off x="457200" y="1371600"/>
            <a:ext cx="8229600" cy="4754563"/>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en-IN" sz="2600" dirty="0" smtClean="0">
                <a:latin typeface="Bookman Old Style" pitchFamily="18" charset="0"/>
              </a:rPr>
              <a:t>Minimum safe un-energized voltage is 50 Volts without safety tools, during maintenance.</a:t>
            </a:r>
          </a:p>
          <a:p>
            <a:pPr algn="just"/>
            <a:r>
              <a:rPr lang="en-IN" sz="2600" b="1" dirty="0" smtClean="0">
                <a:latin typeface="Bookman Old Style" pitchFamily="18" charset="0"/>
              </a:rPr>
              <a:t>Branch Circuit </a:t>
            </a:r>
            <a:r>
              <a:rPr lang="en-IN" sz="2600" b="1" dirty="0" smtClean="0">
                <a:latin typeface="Bookman Old Style" pitchFamily="18" charset="0"/>
              </a:rPr>
              <a:t>Sizing: </a:t>
            </a:r>
            <a:r>
              <a:rPr lang="en-IN" sz="2600" dirty="0" smtClean="0">
                <a:latin typeface="Bookman Old Style" pitchFamily="18" charset="0"/>
              </a:rPr>
              <a:t>Single phase 120 volts, 15-20 Amps circuit</a:t>
            </a:r>
          </a:p>
          <a:p>
            <a:pPr algn="just"/>
            <a:r>
              <a:rPr lang="en-IN" sz="2600" dirty="0" smtClean="0">
                <a:latin typeface="Bookman Old Style" pitchFamily="18" charset="0"/>
              </a:rPr>
              <a:t>GFCI - 4-6 </a:t>
            </a:r>
            <a:r>
              <a:rPr lang="en-IN" sz="2600" dirty="0" err="1" smtClean="0">
                <a:latin typeface="Bookman Old Style" pitchFamily="18" charset="0"/>
              </a:rPr>
              <a:t>mA</a:t>
            </a:r>
            <a:r>
              <a:rPr lang="en-IN" sz="2600" dirty="0" smtClean="0">
                <a:latin typeface="Bookman Old Style" pitchFamily="18" charset="0"/>
              </a:rPr>
              <a:t> </a:t>
            </a:r>
          </a:p>
          <a:p>
            <a:pPr algn="just"/>
            <a:r>
              <a:rPr lang="en-IN" sz="2600" dirty="0" smtClean="0">
                <a:latin typeface="Bookman Old Style" pitchFamily="18" charset="0"/>
              </a:rPr>
              <a:t>AFCI – 30 </a:t>
            </a:r>
            <a:r>
              <a:rPr lang="en-IN" sz="2600" dirty="0" err="1" smtClean="0">
                <a:latin typeface="Bookman Old Style" pitchFamily="18" charset="0"/>
              </a:rPr>
              <a:t>mA</a:t>
            </a:r>
            <a:endParaRPr lang="en-IN" sz="2600" dirty="0" smtClean="0">
              <a:latin typeface="Bookman Old Style" pitchFamily="18" charset="0"/>
            </a:endParaRPr>
          </a:p>
          <a:p>
            <a:pPr algn="just"/>
            <a:r>
              <a:rPr lang="en-IN" sz="2600" dirty="0" smtClean="0">
                <a:latin typeface="Bookman Old Style" pitchFamily="18" charset="0"/>
              </a:rPr>
              <a:t>Branch circuit </a:t>
            </a:r>
            <a:r>
              <a:rPr lang="en-IN" sz="2600" dirty="0" smtClean="0">
                <a:latin typeface="Bookman Old Style" pitchFamily="18" charset="0"/>
              </a:rPr>
              <a:t>OCPD (</a:t>
            </a:r>
            <a:r>
              <a:rPr lang="en-IN" sz="2600" dirty="0" err="1" smtClean="0">
                <a:latin typeface="Bookman Old Style" pitchFamily="18" charset="0"/>
              </a:rPr>
              <a:t>overcurrent</a:t>
            </a:r>
            <a:r>
              <a:rPr lang="en-IN" sz="2600" dirty="0" smtClean="0">
                <a:latin typeface="Bookman Old Style" pitchFamily="18" charset="0"/>
              </a:rPr>
              <a:t> protection </a:t>
            </a:r>
            <a:r>
              <a:rPr lang="en-IN" sz="2600" dirty="0" smtClean="0">
                <a:latin typeface="Bookman Old Style" pitchFamily="18" charset="0"/>
              </a:rPr>
              <a:t>devices) must </a:t>
            </a:r>
            <a:r>
              <a:rPr lang="en-IN" sz="2600" dirty="0" smtClean="0">
                <a:latin typeface="Bookman Old Style" pitchFamily="18" charset="0"/>
              </a:rPr>
              <a:t>have an </a:t>
            </a:r>
            <a:r>
              <a:rPr lang="en-IN" sz="2600" dirty="0" err="1" smtClean="0">
                <a:latin typeface="Bookman Old Style" pitchFamily="18" charset="0"/>
              </a:rPr>
              <a:t>ampacity</a:t>
            </a:r>
            <a:r>
              <a:rPr lang="en-IN" sz="2600" dirty="0" smtClean="0">
                <a:latin typeface="Bookman Old Style" pitchFamily="18" charset="0"/>
              </a:rPr>
              <a:t> of no less than 125% of the continuous </a:t>
            </a:r>
            <a:r>
              <a:rPr lang="en-IN" sz="2600" dirty="0" smtClean="0">
                <a:latin typeface="Bookman Old Style" pitchFamily="18" charset="0"/>
              </a:rPr>
              <a:t>loads, plus </a:t>
            </a:r>
            <a:r>
              <a:rPr lang="en-IN" sz="2600" dirty="0" smtClean="0">
                <a:latin typeface="Bookman Old Style" pitchFamily="18" charset="0"/>
              </a:rPr>
              <a:t>100% of the </a:t>
            </a:r>
            <a:r>
              <a:rPr lang="en-IN" sz="2600" dirty="0" err="1" smtClean="0">
                <a:latin typeface="Bookman Old Style" pitchFamily="18" charset="0"/>
              </a:rPr>
              <a:t>noncontinuous</a:t>
            </a:r>
            <a:r>
              <a:rPr lang="en-IN" sz="2600" dirty="0" smtClean="0">
                <a:latin typeface="Bookman Old Style" pitchFamily="18" charset="0"/>
              </a:rPr>
              <a:t> loads</a:t>
            </a:r>
            <a:r>
              <a:rPr lang="en-IN" sz="2600" dirty="0" smtClean="0">
                <a:latin typeface="Bookman Old Style" pitchFamily="18" charset="0"/>
              </a:rPr>
              <a:t>.</a:t>
            </a:r>
          </a:p>
          <a:p>
            <a:pPr algn="just"/>
            <a:r>
              <a:rPr lang="en-IN" sz="2800" b="1" dirty="0" smtClean="0">
                <a:latin typeface="Bookman Old Style" pitchFamily="18" charset="0"/>
              </a:rPr>
              <a:t>Conductor </a:t>
            </a:r>
            <a:r>
              <a:rPr lang="en-IN" sz="2800" b="1" dirty="0" smtClean="0">
                <a:latin typeface="Bookman Old Style" pitchFamily="18" charset="0"/>
              </a:rPr>
              <a:t>sizing</a:t>
            </a:r>
          </a:p>
          <a:p>
            <a:pPr algn="just"/>
            <a:endParaRPr lang="en-IN" sz="2600" dirty="0">
              <a:latin typeface="Bookman Old Style"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1">
            <a:schemeClr val="accent1"/>
          </a:lnRef>
          <a:fillRef idx="2">
            <a:schemeClr val="accent1"/>
          </a:fillRef>
          <a:effectRef idx="1">
            <a:schemeClr val="accent1"/>
          </a:effectRef>
          <a:fontRef idx="minor">
            <a:schemeClr val="dk1"/>
          </a:fontRef>
        </p:style>
        <p:txBody>
          <a:bodyPr>
            <a:normAutofit/>
          </a:bodyPr>
          <a:lstStyle/>
          <a:p>
            <a:r>
              <a:rPr lang="en-IN" sz="2600" b="1" dirty="0" smtClean="0">
                <a:latin typeface="Bookman Old Style" pitchFamily="18" charset="0"/>
              </a:rPr>
              <a:t>Feeder </a:t>
            </a:r>
            <a:r>
              <a:rPr lang="en-IN" sz="2600" b="1" dirty="0" smtClean="0">
                <a:latin typeface="Bookman Old Style" pitchFamily="18" charset="0"/>
              </a:rPr>
              <a:t>sizing and Feeder Loads</a:t>
            </a:r>
            <a:endParaRPr lang="en-IN" sz="2600" b="1" dirty="0"/>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a:bodyPr>
          <a:lstStyle/>
          <a:p>
            <a:pPr algn="just"/>
            <a:r>
              <a:rPr lang="en-IN" sz="2600" dirty="0" smtClean="0">
                <a:latin typeface="Bookman Old Style" pitchFamily="18" charset="0"/>
              </a:rPr>
              <a:t>To </a:t>
            </a:r>
            <a:r>
              <a:rPr lang="en-IN" sz="2600" dirty="0" smtClean="0">
                <a:latin typeface="Bookman Old Style" pitchFamily="18" charset="0"/>
              </a:rPr>
              <a:t>protect feeder circuits, you must install </a:t>
            </a:r>
            <a:r>
              <a:rPr lang="en-IN" sz="2600" dirty="0" err="1" smtClean="0">
                <a:latin typeface="Bookman Old Style" pitchFamily="18" charset="0"/>
              </a:rPr>
              <a:t>overcurrent</a:t>
            </a:r>
            <a:r>
              <a:rPr lang="en-IN" sz="2600" dirty="0" smtClean="0">
                <a:latin typeface="Bookman Old Style" pitchFamily="18" charset="0"/>
              </a:rPr>
              <a:t> protection. If a feeder supplies a continuous load, or a combination of continuous and non-continuous loads, then the OCPD cannot be rated any less than the non-continuous load plus 125% of the continuous load amperage.</a:t>
            </a:r>
            <a:endParaRPr lang="en-IN" sz="2600" b="1" dirty="0" smtClean="0">
              <a:latin typeface="Bookman Old Style" pitchFamily="18" charset="0"/>
            </a:endParaRPr>
          </a:p>
          <a:p>
            <a:pPr algn="just"/>
            <a:r>
              <a:rPr lang="en-IN" sz="2600" dirty="0" smtClean="0">
                <a:latin typeface="Bookman Old Style" pitchFamily="18" charset="0"/>
              </a:rPr>
              <a:t>The </a:t>
            </a:r>
            <a:r>
              <a:rPr lang="en-IN" sz="2600" dirty="0" err="1" smtClean="0">
                <a:latin typeface="Bookman Old Style" pitchFamily="18" charset="0"/>
              </a:rPr>
              <a:t>ampacity</a:t>
            </a:r>
            <a:r>
              <a:rPr lang="en-IN" sz="2600" dirty="0" smtClean="0">
                <a:latin typeface="Bookman Old Style" pitchFamily="18" charset="0"/>
              </a:rPr>
              <a:t> cannot be less </a:t>
            </a:r>
            <a:r>
              <a:rPr lang="en-IN" sz="2600" dirty="0" smtClean="0">
                <a:latin typeface="Bookman Old Style" pitchFamily="18" charset="0"/>
              </a:rPr>
              <a:t>than 125</a:t>
            </a:r>
            <a:r>
              <a:rPr lang="en-IN" sz="2600" dirty="0" smtClean="0">
                <a:latin typeface="Bookman Old Style" pitchFamily="18" charset="0"/>
              </a:rPr>
              <a:t>% of the full-load current rating plus the calculated load of the </a:t>
            </a:r>
            <a:r>
              <a:rPr lang="en-IN" sz="2600" dirty="0" smtClean="0">
                <a:latin typeface="Bookman Old Style" pitchFamily="18" charset="0"/>
              </a:rPr>
              <a:t>electric heat</a:t>
            </a:r>
            <a:r>
              <a:rPr lang="en-IN" sz="2600" dirty="0" smtClean="0">
                <a:latin typeface="Bookman Old Style" pitchFamily="18" charset="0"/>
              </a:rPr>
              <a:t>.</a:t>
            </a:r>
            <a:endParaRPr lang="en-IN" sz="2600" dirty="0">
              <a:latin typeface="Bookman Old Styl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6"/>
          </a:lnRef>
          <a:fillRef idx="2">
            <a:schemeClr val="accent6"/>
          </a:fillRef>
          <a:effectRef idx="1">
            <a:schemeClr val="accent6"/>
          </a:effectRef>
          <a:fontRef idx="minor">
            <a:schemeClr val="dk1"/>
          </a:fontRef>
        </p:style>
        <p:txBody>
          <a:bodyPr>
            <a:normAutofit/>
          </a:bodyPr>
          <a:lstStyle/>
          <a:p>
            <a:r>
              <a:rPr lang="en-IN" sz="2800" b="1" dirty="0" smtClean="0">
                <a:latin typeface="Bookman Old Style" pitchFamily="18" charset="0"/>
              </a:rPr>
              <a:t>The service disconnect </a:t>
            </a:r>
            <a:r>
              <a:rPr lang="en-IN" sz="2800" b="1" dirty="0" smtClean="0">
                <a:latin typeface="Bookman Old Style" pitchFamily="18" charset="0"/>
              </a:rPr>
              <a:t>limitations</a:t>
            </a:r>
            <a:endParaRPr lang="en-IN" sz="2800" b="1" dirty="0">
              <a:latin typeface="Bookman Old Style" pitchFamily="18" charset="0"/>
            </a:endParaRPr>
          </a:p>
        </p:txBody>
      </p:sp>
      <p:sp>
        <p:nvSpPr>
          <p:cNvPr id="3" name="Content Placeholder 2"/>
          <p:cNvSpPr>
            <a:spLocks noGrp="1"/>
          </p:cNvSpPr>
          <p:nvPr>
            <p:ph idx="1"/>
          </p:nvPr>
        </p:nvSpPr>
        <p:spPr>
          <a:xfrm>
            <a:off x="457200" y="1295400"/>
            <a:ext cx="8229600" cy="4830763"/>
          </a:xfrm>
        </p:spPr>
        <p:style>
          <a:lnRef idx="1">
            <a:schemeClr val="accent2"/>
          </a:lnRef>
          <a:fillRef idx="2">
            <a:schemeClr val="accent2"/>
          </a:fillRef>
          <a:effectRef idx="1">
            <a:schemeClr val="accent2"/>
          </a:effectRef>
          <a:fontRef idx="minor">
            <a:schemeClr val="dk1"/>
          </a:fontRef>
        </p:style>
        <p:txBody>
          <a:bodyPr>
            <a:noAutofit/>
          </a:bodyPr>
          <a:lstStyle/>
          <a:p>
            <a:pPr algn="just"/>
            <a:r>
              <a:rPr lang="en-IN" sz="2800" dirty="0" smtClean="0">
                <a:latin typeface="Bookman Old Style" pitchFamily="18" charset="0"/>
              </a:rPr>
              <a:t>15 A minimum for disconnects to a service for the limited loads </a:t>
            </a:r>
            <a:r>
              <a:rPr lang="en-IN" sz="2800" dirty="0" smtClean="0">
                <a:latin typeface="Bookman Old Style" pitchFamily="18" charset="0"/>
              </a:rPr>
              <a:t>of single </a:t>
            </a:r>
            <a:r>
              <a:rPr lang="en-IN" sz="2800" dirty="0" smtClean="0">
                <a:latin typeface="Bookman Old Style" pitchFamily="18" charset="0"/>
              </a:rPr>
              <a:t>branch </a:t>
            </a:r>
            <a:r>
              <a:rPr lang="en-IN" sz="2800" dirty="0" smtClean="0">
                <a:latin typeface="Bookman Old Style" pitchFamily="18" charset="0"/>
              </a:rPr>
              <a:t>circuits </a:t>
            </a:r>
          </a:p>
          <a:p>
            <a:pPr algn="just"/>
            <a:r>
              <a:rPr lang="en-IN" sz="2800" dirty="0" smtClean="0">
                <a:latin typeface="Bookman Old Style" pitchFamily="18" charset="0"/>
              </a:rPr>
              <a:t>30 </a:t>
            </a:r>
            <a:r>
              <a:rPr lang="en-IN" sz="2800" dirty="0" smtClean="0">
                <a:latin typeface="Bookman Old Style" pitchFamily="18" charset="0"/>
              </a:rPr>
              <a:t>A minimum for disconnects to a service for no more than </a:t>
            </a:r>
            <a:r>
              <a:rPr lang="en-IN" sz="2800" dirty="0" smtClean="0">
                <a:latin typeface="Bookman Old Style" pitchFamily="18" charset="0"/>
              </a:rPr>
              <a:t>two </a:t>
            </a:r>
            <a:r>
              <a:rPr lang="en-IN" sz="2800" dirty="0" err="1" smtClean="0">
                <a:latin typeface="Bookman Old Style" pitchFamily="18" charset="0"/>
              </a:rPr>
              <a:t>two</a:t>
            </a:r>
            <a:r>
              <a:rPr lang="en-IN" sz="2800" dirty="0" smtClean="0">
                <a:latin typeface="Bookman Old Style" pitchFamily="18" charset="0"/>
              </a:rPr>
              <a:t>-wire </a:t>
            </a:r>
            <a:r>
              <a:rPr lang="en-IN" sz="2800" dirty="0" smtClean="0">
                <a:latin typeface="Bookman Old Style" pitchFamily="18" charset="0"/>
              </a:rPr>
              <a:t>branch </a:t>
            </a:r>
            <a:r>
              <a:rPr lang="en-IN" sz="2800" dirty="0" smtClean="0">
                <a:latin typeface="Bookman Old Style" pitchFamily="18" charset="0"/>
              </a:rPr>
              <a:t>circuits</a:t>
            </a:r>
            <a:endParaRPr lang="en-IN" sz="2800" dirty="0" smtClean="0">
              <a:latin typeface="Bookman Old Style" pitchFamily="18" charset="0"/>
            </a:endParaRPr>
          </a:p>
          <a:p>
            <a:pPr algn="just"/>
            <a:r>
              <a:rPr lang="en-IN" sz="2800" dirty="0" smtClean="0">
                <a:latin typeface="Bookman Old Style" pitchFamily="18" charset="0"/>
              </a:rPr>
              <a:t>100 </a:t>
            </a:r>
            <a:r>
              <a:rPr lang="en-IN" sz="2800" dirty="0" smtClean="0">
                <a:latin typeface="Bookman Old Style" pitchFamily="18" charset="0"/>
              </a:rPr>
              <a:t>A minimum for disconnects to a single-family dwelling service</a:t>
            </a:r>
          </a:p>
          <a:p>
            <a:pPr algn="just"/>
            <a:r>
              <a:rPr lang="en-IN" sz="2800" dirty="0" smtClean="0">
                <a:latin typeface="Bookman Old Style" pitchFamily="18" charset="0"/>
              </a:rPr>
              <a:t>60 </a:t>
            </a:r>
            <a:r>
              <a:rPr lang="en-IN" sz="2800" dirty="0" smtClean="0">
                <a:latin typeface="Bookman Old Style" pitchFamily="18" charset="0"/>
              </a:rPr>
              <a:t>A minimum for all other service disconnect means</a:t>
            </a:r>
            <a:endParaRPr lang="en-IN" sz="2800" dirty="0">
              <a:latin typeface="Bookman Old Style"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3"/>
          </a:lnRef>
          <a:fillRef idx="2">
            <a:schemeClr val="accent3"/>
          </a:fillRef>
          <a:effectRef idx="1">
            <a:schemeClr val="accent3"/>
          </a:effectRef>
          <a:fontRef idx="minor">
            <a:schemeClr val="dk1"/>
          </a:fontRef>
        </p:style>
        <p:txBody>
          <a:bodyPr>
            <a:normAutofit/>
          </a:bodyPr>
          <a:lstStyle/>
          <a:p>
            <a:r>
              <a:rPr lang="en-IN" sz="2600" b="1" dirty="0" smtClean="0">
                <a:latin typeface="Bookman Old Style" pitchFamily="18" charset="0"/>
              </a:rPr>
              <a:t>Fuses and conductor </a:t>
            </a:r>
            <a:r>
              <a:rPr lang="en-IN" sz="2600" b="1" dirty="0" smtClean="0">
                <a:latin typeface="Bookman Old Style" pitchFamily="18" charset="0"/>
              </a:rPr>
              <a:t>size limitation standards</a:t>
            </a:r>
            <a:endParaRPr lang="en-IN" sz="2600" b="1" dirty="0">
              <a:latin typeface="Bookman Old Style" pitchFamily="18" charset="0"/>
            </a:endParaRPr>
          </a:p>
        </p:txBody>
      </p:sp>
      <p:sp>
        <p:nvSpPr>
          <p:cNvPr id="3" name="Content Placeholder 2"/>
          <p:cNvSpPr>
            <a:spLocks noGrp="1"/>
          </p:cNvSpPr>
          <p:nvPr>
            <p:ph idx="1"/>
          </p:nvPr>
        </p:nvSpPr>
        <p:spPr>
          <a:xfrm>
            <a:off x="381000" y="1371600"/>
            <a:ext cx="8229600" cy="4953000"/>
          </a:xfrm>
        </p:spPr>
        <p:style>
          <a:lnRef idx="1">
            <a:schemeClr val="dk1"/>
          </a:lnRef>
          <a:fillRef idx="2">
            <a:schemeClr val="dk1"/>
          </a:fillRef>
          <a:effectRef idx="1">
            <a:schemeClr val="dk1"/>
          </a:effectRef>
          <a:fontRef idx="minor">
            <a:schemeClr val="dk1"/>
          </a:fontRef>
        </p:style>
        <p:txBody>
          <a:bodyPr>
            <a:noAutofit/>
          </a:bodyPr>
          <a:lstStyle/>
          <a:p>
            <a:pPr algn="just"/>
            <a:r>
              <a:rPr lang="en-IN" sz="2600" dirty="0" smtClean="0">
                <a:latin typeface="Bookman Old Style" pitchFamily="18" charset="0"/>
              </a:rPr>
              <a:t>All fuses are straight voltage rated, but some circuit </a:t>
            </a:r>
            <a:r>
              <a:rPr lang="en-IN" sz="2600" dirty="0" smtClean="0">
                <a:latin typeface="Bookman Old Style" pitchFamily="18" charset="0"/>
              </a:rPr>
              <a:t>breakers are </a:t>
            </a:r>
            <a:r>
              <a:rPr lang="en-IN" sz="2600" dirty="0" smtClean="0">
                <a:latin typeface="Bookman Old Style" pitchFamily="18" charset="0"/>
              </a:rPr>
              <a:t>slash voltage rated at 480/277 V, 240/120 V, or 600/347 </a:t>
            </a:r>
            <a:r>
              <a:rPr lang="en-IN" sz="2600" dirty="0" smtClean="0">
                <a:latin typeface="Bookman Old Style" pitchFamily="18" charset="0"/>
              </a:rPr>
              <a:t>V</a:t>
            </a:r>
          </a:p>
          <a:p>
            <a:pPr algn="just"/>
            <a:r>
              <a:rPr lang="en-IN" sz="2600" dirty="0" smtClean="0">
                <a:latin typeface="Bookman Old Style" pitchFamily="18" charset="0"/>
              </a:rPr>
              <a:t>The OCPD </a:t>
            </a:r>
            <a:r>
              <a:rPr lang="en-IN" sz="2600" dirty="0" smtClean="0">
                <a:latin typeface="Bookman Old Style" pitchFamily="18" charset="0"/>
              </a:rPr>
              <a:t>cannot exceed </a:t>
            </a:r>
            <a:r>
              <a:rPr lang="en-IN" sz="2600" dirty="0" smtClean="0">
                <a:latin typeface="Bookman Old Style" pitchFamily="18" charset="0"/>
              </a:rPr>
              <a:t>the following:</a:t>
            </a:r>
          </a:p>
          <a:p>
            <a:pPr algn="just"/>
            <a:r>
              <a:rPr lang="pt-BR" sz="2600" dirty="0" smtClean="0">
                <a:latin typeface="Bookman Old Style" pitchFamily="18" charset="0"/>
              </a:rPr>
              <a:t>15 </a:t>
            </a:r>
            <a:r>
              <a:rPr lang="pt-BR" sz="2600" dirty="0" smtClean="0">
                <a:latin typeface="Bookman Old Style" pitchFamily="18" charset="0"/>
              </a:rPr>
              <a:t>A for 14 AWG</a:t>
            </a:r>
          </a:p>
          <a:p>
            <a:pPr algn="just"/>
            <a:r>
              <a:rPr lang="pt-BR" sz="2600" dirty="0" smtClean="0">
                <a:latin typeface="Bookman Old Style" pitchFamily="18" charset="0"/>
              </a:rPr>
              <a:t>20 </a:t>
            </a:r>
            <a:r>
              <a:rPr lang="pt-BR" sz="2600" dirty="0" smtClean="0">
                <a:latin typeface="Bookman Old Style" pitchFamily="18" charset="0"/>
              </a:rPr>
              <a:t>A for 12 AWG</a:t>
            </a:r>
          </a:p>
          <a:p>
            <a:pPr algn="just"/>
            <a:r>
              <a:rPr lang="pt-BR" sz="2600" dirty="0" smtClean="0">
                <a:latin typeface="Bookman Old Style" pitchFamily="18" charset="0"/>
              </a:rPr>
              <a:t>30 </a:t>
            </a:r>
            <a:r>
              <a:rPr lang="pt-BR" sz="2600" dirty="0" smtClean="0">
                <a:latin typeface="Bookman Old Style" pitchFamily="18" charset="0"/>
              </a:rPr>
              <a:t>A for 10 AWG</a:t>
            </a:r>
          </a:p>
          <a:p>
            <a:pPr algn="just"/>
            <a:r>
              <a:rPr lang="en-IN" sz="2600" dirty="0" smtClean="0">
                <a:latin typeface="Bookman Old Style" pitchFamily="18" charset="0"/>
              </a:rPr>
              <a:t>15 </a:t>
            </a:r>
            <a:r>
              <a:rPr lang="en-IN" sz="2600" dirty="0" smtClean="0">
                <a:latin typeface="Bookman Old Style" pitchFamily="18" charset="0"/>
              </a:rPr>
              <a:t>A for 12 AWG and 25 A for 10 AWG </a:t>
            </a:r>
            <a:r>
              <a:rPr lang="en-IN" sz="2600" dirty="0" err="1" smtClean="0">
                <a:latin typeface="Bookman Old Style" pitchFamily="18" charset="0"/>
              </a:rPr>
              <a:t>aluminum</a:t>
            </a:r>
            <a:r>
              <a:rPr lang="en-IN" sz="2600" dirty="0" smtClean="0">
                <a:latin typeface="Bookman Old Style" pitchFamily="18" charset="0"/>
              </a:rPr>
              <a:t> and </a:t>
            </a:r>
            <a:r>
              <a:rPr lang="en-IN" sz="2600" dirty="0" smtClean="0">
                <a:latin typeface="Bookman Old Style" pitchFamily="18" charset="0"/>
              </a:rPr>
              <a:t>copper-clad </a:t>
            </a:r>
            <a:r>
              <a:rPr lang="en-IN" sz="2600" dirty="0" err="1" smtClean="0">
                <a:latin typeface="Bookman Old Style" pitchFamily="18" charset="0"/>
              </a:rPr>
              <a:t>aluminum</a:t>
            </a:r>
            <a:r>
              <a:rPr lang="en-IN" sz="2600" dirty="0" smtClean="0">
                <a:latin typeface="Bookman Old Style" pitchFamily="18" charset="0"/>
              </a:rPr>
              <a:t> </a:t>
            </a:r>
            <a:r>
              <a:rPr lang="en-IN" sz="2600" dirty="0" smtClean="0">
                <a:latin typeface="Bookman Old Style" pitchFamily="18" charset="0"/>
              </a:rPr>
              <a:t>after any correction factors for ambient temperature </a:t>
            </a:r>
            <a:r>
              <a:rPr lang="en-IN" sz="2600" dirty="0" smtClean="0">
                <a:latin typeface="Bookman Old Style" pitchFamily="18" charset="0"/>
              </a:rPr>
              <a:t>and number </a:t>
            </a:r>
            <a:r>
              <a:rPr lang="en-IN" sz="2600" dirty="0" smtClean="0">
                <a:latin typeface="Bookman Old Style" pitchFamily="18" charset="0"/>
              </a:rPr>
              <a:t>of conductors have been applied</a:t>
            </a:r>
            <a:endParaRPr lang="en-IN" sz="2600" dirty="0">
              <a:latin typeface="Bookman Old Style"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3">
            <a:schemeClr val="lt1"/>
          </a:lnRef>
          <a:fillRef idx="1">
            <a:schemeClr val="accent4"/>
          </a:fillRef>
          <a:effectRef idx="1">
            <a:schemeClr val="accent4"/>
          </a:effectRef>
          <a:fontRef idx="minor">
            <a:schemeClr val="lt1"/>
          </a:fontRef>
        </p:style>
        <p:txBody>
          <a:bodyPr>
            <a:normAutofit/>
          </a:bodyPr>
          <a:lstStyle/>
          <a:p>
            <a:r>
              <a:rPr lang="en-IN" sz="2800" b="1" dirty="0" smtClean="0">
                <a:latin typeface="Bookman Old Style" pitchFamily="18" charset="0"/>
              </a:rPr>
              <a:t>Clearance safety</a:t>
            </a:r>
            <a:endParaRPr lang="en-IN" sz="2800" b="1" dirty="0">
              <a:latin typeface="Bookman Old Style" pitchFamily="18" charset="0"/>
            </a:endParaRPr>
          </a:p>
        </p:txBody>
      </p:sp>
      <p:sp>
        <p:nvSpPr>
          <p:cNvPr id="3" name="Content Placeholder 2"/>
          <p:cNvSpPr>
            <a:spLocks noGrp="1"/>
          </p:cNvSpPr>
          <p:nvPr>
            <p:ph idx="1"/>
          </p:nvPr>
        </p:nvSpPr>
        <p:spPr>
          <a:xfrm>
            <a:off x="457200" y="1219200"/>
            <a:ext cx="8229600" cy="4906963"/>
          </a:xfrm>
        </p:spPr>
        <p:style>
          <a:lnRef idx="1">
            <a:schemeClr val="accent2"/>
          </a:lnRef>
          <a:fillRef idx="2">
            <a:schemeClr val="accent2"/>
          </a:fillRef>
          <a:effectRef idx="1">
            <a:schemeClr val="accent2"/>
          </a:effectRef>
          <a:fontRef idx="minor">
            <a:schemeClr val="dk1"/>
          </a:fontRef>
        </p:style>
        <p:txBody>
          <a:bodyPr>
            <a:noAutofit/>
          </a:bodyPr>
          <a:lstStyle/>
          <a:p>
            <a:pPr algn="just"/>
            <a:r>
              <a:rPr lang="en-IN" sz="2400" dirty="0" smtClean="0">
                <a:latin typeface="Bookman Old Style" pitchFamily="18" charset="0"/>
              </a:rPr>
              <a:t>There must be at least 1 inch of airspace between a cabinet door and </a:t>
            </a:r>
            <a:r>
              <a:rPr lang="en-IN" sz="2400" dirty="0" smtClean="0">
                <a:latin typeface="Bookman Old Style" pitchFamily="18" charset="0"/>
              </a:rPr>
              <a:t>any live </a:t>
            </a:r>
            <a:r>
              <a:rPr lang="en-IN" sz="2400" dirty="0" smtClean="0">
                <a:latin typeface="Bookman Old Style" pitchFamily="18" charset="0"/>
              </a:rPr>
              <a:t>metal parts, including </a:t>
            </a:r>
            <a:r>
              <a:rPr lang="en-IN" sz="2400" dirty="0" smtClean="0">
                <a:latin typeface="Bookman Old Style" pitchFamily="18" charset="0"/>
              </a:rPr>
              <a:t>fuses.</a:t>
            </a:r>
          </a:p>
          <a:p>
            <a:pPr algn="just"/>
            <a:r>
              <a:rPr lang="en-IN" sz="2400" dirty="0" smtClean="0">
                <a:latin typeface="Bookman Old Style" pitchFamily="18" charset="0"/>
              </a:rPr>
              <a:t>Conductors in an enclosure for switches or </a:t>
            </a:r>
            <a:r>
              <a:rPr lang="en-IN" sz="2400" dirty="0" err="1" smtClean="0">
                <a:latin typeface="Bookman Old Style" pitchFamily="18" charset="0"/>
              </a:rPr>
              <a:t>overcurrent</a:t>
            </a:r>
            <a:r>
              <a:rPr lang="en-IN" sz="2400" dirty="0" smtClean="0">
                <a:latin typeface="Bookman Old Style" pitchFamily="18" charset="0"/>
              </a:rPr>
              <a:t> devices </a:t>
            </a:r>
            <a:r>
              <a:rPr lang="en-IN" sz="2400" dirty="0" smtClean="0">
                <a:latin typeface="Bookman Old Style" pitchFamily="18" charset="0"/>
              </a:rPr>
              <a:t>cannot fill the wiring space by more than 40% of the </a:t>
            </a:r>
            <a:r>
              <a:rPr lang="en-IN" sz="2400" dirty="0" err="1" smtClean="0">
                <a:latin typeface="Bookman Old Style" pitchFamily="18" charset="0"/>
              </a:rPr>
              <a:t>crosssection</a:t>
            </a:r>
            <a:r>
              <a:rPr lang="en-IN" sz="2400" dirty="0" smtClean="0">
                <a:latin typeface="Bookman Old Style" pitchFamily="18" charset="0"/>
              </a:rPr>
              <a:t> area </a:t>
            </a:r>
            <a:r>
              <a:rPr lang="en-IN" sz="2400" dirty="0" smtClean="0">
                <a:latin typeface="Bookman Old Style" pitchFamily="18" charset="0"/>
              </a:rPr>
              <a:t>inside the enclosure and they cannot fill the </a:t>
            </a:r>
            <a:r>
              <a:rPr lang="en-IN" sz="2400" dirty="0" smtClean="0">
                <a:latin typeface="Bookman Old Style" pitchFamily="18" charset="0"/>
              </a:rPr>
              <a:t>cross-sectional area </a:t>
            </a:r>
            <a:r>
              <a:rPr lang="en-IN" sz="2400" dirty="0" smtClean="0">
                <a:latin typeface="Bookman Old Style" pitchFamily="18" charset="0"/>
              </a:rPr>
              <a:t>of the space by more than 75</a:t>
            </a:r>
            <a:r>
              <a:rPr lang="en-IN" sz="2400" dirty="0" smtClean="0">
                <a:latin typeface="Bookman Old Style" pitchFamily="18" charset="0"/>
              </a:rPr>
              <a:t>%.</a:t>
            </a:r>
          </a:p>
          <a:p>
            <a:pPr algn="just"/>
            <a:r>
              <a:rPr lang="en-IN" sz="2400" dirty="0" smtClean="0">
                <a:latin typeface="Bookman Old Style" pitchFamily="18" charset="0"/>
              </a:rPr>
              <a:t>Switchboards that are not totally enclosed must have a clearance </a:t>
            </a:r>
            <a:r>
              <a:rPr lang="en-IN" sz="2400" dirty="0" smtClean="0">
                <a:latin typeface="Bookman Old Style" pitchFamily="18" charset="0"/>
              </a:rPr>
              <a:t>of 3 </a:t>
            </a:r>
            <a:r>
              <a:rPr lang="en-IN" sz="2400" dirty="0" smtClean="0">
                <a:latin typeface="Bookman Old Style" pitchFamily="18" charset="0"/>
              </a:rPr>
              <a:t>feet from the top of the switchboard to a ceiling constructed </a:t>
            </a:r>
            <a:r>
              <a:rPr lang="en-IN" sz="2400" dirty="0" smtClean="0">
                <a:latin typeface="Bookman Old Style" pitchFamily="18" charset="0"/>
              </a:rPr>
              <a:t>of wood</a:t>
            </a:r>
            <a:r>
              <a:rPr lang="en-IN" sz="2400" dirty="0" smtClean="0">
                <a:latin typeface="Bookman Old Style" pitchFamily="18" charset="0"/>
              </a:rPr>
              <a:t>, drywall, or any other combustible material.</a:t>
            </a:r>
            <a:endParaRPr lang="en-IN" sz="2400" dirty="0">
              <a:latin typeface="Bookman Old Style"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4"/>
          </a:lnRef>
          <a:fillRef idx="2">
            <a:schemeClr val="accent4"/>
          </a:fillRef>
          <a:effectRef idx="1">
            <a:schemeClr val="accent4"/>
          </a:effectRef>
          <a:fontRef idx="minor">
            <a:schemeClr val="dk1"/>
          </a:fontRef>
        </p:style>
        <p:txBody>
          <a:bodyPr>
            <a:normAutofit/>
          </a:bodyPr>
          <a:lstStyle/>
          <a:p>
            <a:r>
              <a:rPr lang="en-IN" sz="3000" dirty="0" smtClean="0">
                <a:latin typeface="Bookman Old Style" pitchFamily="18" charset="0"/>
              </a:rPr>
              <a:t>ARC WELDING</a:t>
            </a:r>
            <a:endParaRPr lang="en-IN" sz="3000" dirty="0">
              <a:latin typeface="Bookman Old Style" pitchFamily="18" charset="0"/>
            </a:endParaRPr>
          </a:p>
        </p:txBody>
      </p:sp>
      <p:sp>
        <p:nvSpPr>
          <p:cNvPr id="3" name="Content Placeholder 2"/>
          <p:cNvSpPr>
            <a:spLocks noGrp="1"/>
          </p:cNvSpPr>
          <p:nvPr>
            <p:ph idx="1"/>
          </p:nvPr>
        </p:nvSpPr>
        <p:spPr>
          <a:xfrm>
            <a:off x="457200" y="1371600"/>
            <a:ext cx="8229600" cy="4754563"/>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en-IN" sz="3000" dirty="0" smtClean="0">
                <a:latin typeface="Bookman Old Style" pitchFamily="18" charset="0"/>
              </a:rPr>
              <a:t>Each </a:t>
            </a:r>
            <a:r>
              <a:rPr lang="en-IN" sz="3000" dirty="0" smtClean="0">
                <a:latin typeface="Bookman Old Style" pitchFamily="18" charset="0"/>
              </a:rPr>
              <a:t>welder must </a:t>
            </a:r>
            <a:r>
              <a:rPr lang="en-IN" sz="3000" dirty="0" smtClean="0">
                <a:latin typeface="Bookman Old Style" pitchFamily="18" charset="0"/>
              </a:rPr>
              <a:t>have </a:t>
            </a:r>
            <a:r>
              <a:rPr lang="en-IN" sz="3000" dirty="0" err="1" smtClean="0">
                <a:latin typeface="Bookman Old Style" pitchFamily="18" charset="0"/>
              </a:rPr>
              <a:t>overcurrent</a:t>
            </a:r>
            <a:r>
              <a:rPr lang="en-IN" sz="3000" dirty="0" smtClean="0">
                <a:latin typeface="Bookman Old Style" pitchFamily="18" charset="0"/>
              </a:rPr>
              <a:t> protection rated no less than 200% of the </a:t>
            </a:r>
            <a:r>
              <a:rPr lang="en-IN" sz="3000" dirty="0" smtClean="0">
                <a:latin typeface="Bookman Old Style" pitchFamily="18" charset="0"/>
              </a:rPr>
              <a:t>rated primary </a:t>
            </a:r>
            <a:r>
              <a:rPr lang="en-IN" sz="3000" dirty="0" smtClean="0">
                <a:latin typeface="Bookman Old Style" pitchFamily="18" charset="0"/>
              </a:rPr>
              <a:t>current of the welder. </a:t>
            </a:r>
            <a:endParaRPr lang="en-IN" sz="3000" dirty="0" smtClean="0">
              <a:latin typeface="Bookman Old Style" pitchFamily="18" charset="0"/>
            </a:endParaRPr>
          </a:p>
          <a:p>
            <a:pPr algn="just"/>
            <a:r>
              <a:rPr lang="en-IN" sz="3000" dirty="0" smtClean="0">
                <a:latin typeface="Bookman Old Style" pitchFamily="18" charset="0"/>
              </a:rPr>
              <a:t>Because </a:t>
            </a:r>
            <a:r>
              <a:rPr lang="en-IN" sz="3000" dirty="0" smtClean="0">
                <a:latin typeface="Bookman Old Style" pitchFamily="18" charset="0"/>
              </a:rPr>
              <a:t>of the safety risks from </a:t>
            </a:r>
            <a:r>
              <a:rPr lang="en-IN" sz="3000" dirty="0" smtClean="0">
                <a:latin typeface="Bookman Old Style" pitchFamily="18" charset="0"/>
              </a:rPr>
              <a:t>overheating conductors</a:t>
            </a:r>
            <a:r>
              <a:rPr lang="en-IN" sz="3000" dirty="0" smtClean="0">
                <a:latin typeface="Bookman Old Style" pitchFamily="18" charset="0"/>
              </a:rPr>
              <a:t>, welding cable has requirements other </a:t>
            </a:r>
            <a:r>
              <a:rPr lang="en-IN" sz="3000" dirty="0" smtClean="0">
                <a:latin typeface="Bookman Old Style" pitchFamily="18" charset="0"/>
              </a:rPr>
              <a:t>conductors don’t </a:t>
            </a:r>
            <a:r>
              <a:rPr lang="en-IN" sz="3000" dirty="0" smtClean="0">
                <a:latin typeface="Bookman Old Style" pitchFamily="18" charset="0"/>
              </a:rPr>
              <a:t>have.</a:t>
            </a:r>
            <a:endParaRPr lang="en-IN" sz="3000"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1">
            <a:schemeClr val="accent4"/>
          </a:lnRef>
          <a:fillRef idx="2">
            <a:schemeClr val="accent4"/>
          </a:fillRef>
          <a:effectRef idx="1">
            <a:schemeClr val="accent4"/>
          </a:effectRef>
          <a:fontRef idx="minor">
            <a:schemeClr val="dk1"/>
          </a:fontRef>
        </p:style>
        <p:txBody>
          <a:bodyPr>
            <a:normAutofit/>
          </a:bodyPr>
          <a:lstStyle/>
          <a:p>
            <a:r>
              <a:rPr lang="en-IN" sz="2800" b="1" dirty="0" smtClean="0">
                <a:latin typeface="Bookman Old Style" pitchFamily="18" charset="0"/>
              </a:rPr>
              <a:t>Ground clearances and Section clearances</a:t>
            </a:r>
            <a:endParaRPr lang="en-IN" sz="2800" b="1" dirty="0">
              <a:latin typeface="Bookman Old Style" pitchFamily="18" charset="0"/>
            </a:endParaRPr>
          </a:p>
        </p:txBody>
      </p:sp>
      <p:sp>
        <p:nvSpPr>
          <p:cNvPr id="3" name="Content Placeholder 2"/>
          <p:cNvSpPr>
            <a:spLocks noGrp="1"/>
          </p:cNvSpPr>
          <p:nvPr>
            <p:ph idx="1"/>
          </p:nvPr>
        </p:nvSpPr>
        <p:spPr>
          <a:xfrm>
            <a:off x="457200" y="1066800"/>
            <a:ext cx="8229600" cy="5059363"/>
          </a:xfrm>
        </p:spPr>
        <p:style>
          <a:lnRef idx="1">
            <a:schemeClr val="accent6"/>
          </a:lnRef>
          <a:fillRef idx="2">
            <a:schemeClr val="accent6"/>
          </a:fillRef>
          <a:effectRef idx="1">
            <a:schemeClr val="accent6"/>
          </a:effectRef>
          <a:fontRef idx="minor">
            <a:schemeClr val="dk1"/>
          </a:fontRef>
        </p:style>
        <p:txBody>
          <a:bodyPr>
            <a:normAutofit/>
          </a:bodyPr>
          <a:lstStyle/>
          <a:p>
            <a:pPr algn="just"/>
            <a:r>
              <a:rPr lang="en-IN" sz="2600" b="1" dirty="0" smtClean="0">
                <a:latin typeface="Bookman Old Style" pitchFamily="18" charset="0"/>
              </a:rPr>
              <a:t>Ground clearances </a:t>
            </a:r>
          </a:p>
          <a:p>
            <a:pPr algn="just"/>
            <a:r>
              <a:rPr lang="en-IN" sz="2600" b="1" dirty="0" smtClean="0">
                <a:latin typeface="Bookman Old Style" pitchFamily="18" charset="0"/>
              </a:rPr>
              <a:t>Section clearances</a:t>
            </a:r>
          </a:p>
          <a:p>
            <a:pPr algn="just"/>
            <a:r>
              <a:rPr lang="en-IN" sz="2600" b="1" dirty="0" smtClean="0">
                <a:latin typeface="Bookman Old Style" pitchFamily="18" charset="0"/>
              </a:rPr>
              <a:t>Lightning Discharge Tower (K=1.6)</a:t>
            </a:r>
          </a:p>
          <a:p>
            <a:pPr algn="just"/>
            <a:r>
              <a:rPr lang="en-IN" sz="2600" b="1" dirty="0" smtClean="0">
                <a:latin typeface="Bookman Old Style" pitchFamily="18" charset="0"/>
              </a:rPr>
              <a:t>OHGW (K=1.2)</a:t>
            </a:r>
          </a:p>
          <a:p>
            <a:pPr algn="just"/>
            <a:r>
              <a:rPr lang="en-IN" sz="2600" dirty="0" smtClean="0">
                <a:latin typeface="Bookman Old Style" pitchFamily="18" charset="0"/>
              </a:rPr>
              <a:t>The distance between the towers (</a:t>
            </a:r>
            <a:r>
              <a:rPr lang="en-IN" sz="2600" i="1" dirty="0" smtClean="0">
                <a:latin typeface="Bookman Old Style" pitchFamily="18" charset="0"/>
              </a:rPr>
              <a:t>D) is a function of </a:t>
            </a:r>
            <a:r>
              <a:rPr lang="en-IN" sz="2600" dirty="0" smtClean="0">
                <a:latin typeface="Bookman Old Style" pitchFamily="18" charset="0"/>
              </a:rPr>
              <a:t>the desired minimum height of the shield net at the middle points between the towers (</a:t>
            </a:r>
            <a:r>
              <a:rPr lang="en-IN" sz="2600" i="1" dirty="0" smtClean="0">
                <a:latin typeface="Bookman Old Style" pitchFamily="18" charset="0"/>
              </a:rPr>
              <a:t>H0),</a:t>
            </a:r>
          </a:p>
          <a:p>
            <a:pPr algn="just"/>
            <a:endParaRPr lang="en-IN" sz="2600" dirty="0" smtClean="0">
              <a:latin typeface="Bookman Old Style" pitchFamily="18" charset="0"/>
            </a:endParaRPr>
          </a:p>
          <a:p>
            <a:pPr algn="just"/>
            <a:r>
              <a:rPr lang="en-IN" sz="2600" dirty="0" smtClean="0">
                <a:latin typeface="Bookman Old Style" pitchFamily="18" charset="0"/>
              </a:rPr>
              <a:t>where </a:t>
            </a:r>
            <a:r>
              <a:rPr lang="en-IN" sz="2600" i="1" dirty="0" smtClean="0">
                <a:latin typeface="Bookman Old Style" pitchFamily="18" charset="0"/>
              </a:rPr>
              <a:t>F is a constant that is equal to 7 for lightning discharge tower and 4 </a:t>
            </a:r>
            <a:r>
              <a:rPr lang="en-IN" sz="2600" dirty="0" smtClean="0">
                <a:latin typeface="Bookman Old Style" pitchFamily="18" charset="0"/>
              </a:rPr>
              <a:t>for OHGWs.</a:t>
            </a:r>
            <a:endParaRPr lang="en-IN" sz="2600" i="1" dirty="0" smtClean="0">
              <a:latin typeface="Bookman Old Style" pitchFamily="18" charset="0"/>
            </a:endParaRPr>
          </a:p>
          <a:p>
            <a:pPr algn="just"/>
            <a:endParaRPr lang="en-IN" sz="2600" dirty="0">
              <a:latin typeface="Bookman Old Style" pitchFamily="18" charset="0"/>
            </a:endParaRPr>
          </a:p>
        </p:txBody>
      </p:sp>
      <p:pic>
        <p:nvPicPr>
          <p:cNvPr id="4098" name="Picture 2"/>
          <p:cNvPicPr>
            <a:picLocks noChangeAspect="1" noChangeArrowheads="1"/>
          </p:cNvPicPr>
          <p:nvPr/>
        </p:nvPicPr>
        <p:blipFill>
          <a:blip r:embed="rId2"/>
          <a:srcRect/>
          <a:stretch>
            <a:fillRect/>
          </a:stretch>
        </p:blipFill>
        <p:spPr bwMode="auto">
          <a:xfrm>
            <a:off x="3276600" y="4495800"/>
            <a:ext cx="2133600" cy="51435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1">
            <a:schemeClr val="accent1"/>
          </a:lnRef>
          <a:fillRef idx="2">
            <a:schemeClr val="accent1"/>
          </a:fillRef>
          <a:effectRef idx="1">
            <a:schemeClr val="accent1"/>
          </a:effectRef>
          <a:fontRef idx="minor">
            <a:schemeClr val="dk1"/>
          </a:fontRef>
        </p:style>
        <p:txBody>
          <a:bodyPr>
            <a:normAutofit/>
          </a:bodyPr>
          <a:lstStyle/>
          <a:p>
            <a:r>
              <a:rPr lang="en-IN" sz="2800" b="1" dirty="0" smtClean="0">
                <a:latin typeface="Bookman Old Style" pitchFamily="18" charset="0"/>
              </a:rPr>
              <a:t>Protection from Lightning Strikes</a:t>
            </a:r>
            <a:endParaRPr lang="en-IN" sz="2800" dirty="0">
              <a:latin typeface="Bookman Old Style" pitchFamily="18" charset="0"/>
            </a:endParaRPr>
          </a:p>
        </p:txBody>
      </p:sp>
      <p:sp>
        <p:nvSpPr>
          <p:cNvPr id="3" name="Content Placeholder 2"/>
          <p:cNvSpPr>
            <a:spLocks noGrp="1"/>
          </p:cNvSpPr>
          <p:nvPr>
            <p:ph idx="1"/>
          </p:nvPr>
        </p:nvSpPr>
        <p:spPr>
          <a:xfrm>
            <a:off x="457200" y="1295400"/>
            <a:ext cx="8229600" cy="4830763"/>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en-IN" sz="2800" dirty="0" smtClean="0">
                <a:latin typeface="Bookman Old Style" pitchFamily="18" charset="0"/>
              </a:rPr>
              <a:t>Several protection devices that can be used to reroute the energy of the lightning bolt into ground, thus preventing it from reaching important structures or equipment. </a:t>
            </a:r>
          </a:p>
          <a:p>
            <a:pPr algn="just"/>
            <a:r>
              <a:rPr lang="en-IN" sz="2800" dirty="0" smtClean="0">
                <a:latin typeface="Bookman Old Style" pitchFamily="18" charset="0"/>
              </a:rPr>
              <a:t>Among these devices are lightning poles, lightning discharge towers, overhead ground wires (OHGWs), spark gap, and surge arresters.</a:t>
            </a:r>
            <a:endParaRPr lang="en-IN" sz="2800" dirty="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1">
            <a:schemeClr val="dk1"/>
          </a:lnRef>
          <a:fillRef idx="2">
            <a:schemeClr val="dk1"/>
          </a:fillRef>
          <a:effectRef idx="1">
            <a:schemeClr val="dk1"/>
          </a:effectRef>
          <a:fontRef idx="minor">
            <a:schemeClr val="dk1"/>
          </a:fontRef>
        </p:style>
        <p:txBody>
          <a:bodyPr>
            <a:normAutofit fontScale="90000"/>
          </a:bodyPr>
          <a:lstStyle/>
          <a:p>
            <a:r>
              <a:rPr lang="en-IN" sz="2000" b="1" dirty="0" smtClean="0">
                <a:latin typeface="Bookman Old Style" pitchFamily="18" charset="0"/>
              </a:rPr>
              <a:t>Section clearances: Shield net or Protective zone of lightning discharge tower</a:t>
            </a:r>
            <a:endParaRPr lang="en-IN" sz="2000" b="1" dirty="0">
              <a:latin typeface="Bookman Old Style" pitchFamily="18" charset="0"/>
            </a:endParaRPr>
          </a:p>
        </p:txBody>
      </p:sp>
      <p:pic>
        <p:nvPicPr>
          <p:cNvPr id="1026" name="Picture 2"/>
          <p:cNvPicPr>
            <a:picLocks noChangeAspect="1" noChangeArrowheads="1"/>
          </p:cNvPicPr>
          <p:nvPr/>
        </p:nvPicPr>
        <p:blipFill>
          <a:blip r:embed="rId2"/>
          <a:srcRect/>
          <a:stretch>
            <a:fillRect/>
          </a:stretch>
        </p:blipFill>
        <p:spPr bwMode="auto">
          <a:xfrm>
            <a:off x="609600" y="1447800"/>
            <a:ext cx="7924800" cy="50958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33400" y="1447800"/>
            <a:ext cx="2590800" cy="14478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1"/>
          </a:lnRef>
          <a:fillRef idx="2">
            <a:schemeClr val="accent1"/>
          </a:fillRef>
          <a:effectRef idx="1">
            <a:schemeClr val="accent1"/>
          </a:effectRef>
          <a:fontRef idx="minor">
            <a:schemeClr val="dk1"/>
          </a:fontRef>
        </p:style>
        <p:txBody>
          <a:bodyPr>
            <a:normAutofit/>
          </a:bodyPr>
          <a:lstStyle/>
          <a:p>
            <a:r>
              <a:rPr lang="en-IN" sz="2400" b="1" dirty="0" smtClean="0">
                <a:latin typeface="Bookman Old Style" pitchFamily="18" charset="0"/>
              </a:rPr>
              <a:t>Protective zone of the lightning discharge tower</a:t>
            </a:r>
            <a:endParaRPr lang="en-IN" sz="2400" b="1" dirty="0">
              <a:latin typeface="Bookman Old Style" pitchFamily="18" charset="0"/>
            </a:endParaRPr>
          </a:p>
        </p:txBody>
      </p:sp>
      <p:pic>
        <p:nvPicPr>
          <p:cNvPr id="2050" name="Picture 2"/>
          <p:cNvPicPr>
            <a:picLocks noChangeAspect="1" noChangeArrowheads="1"/>
          </p:cNvPicPr>
          <p:nvPr/>
        </p:nvPicPr>
        <p:blipFill>
          <a:blip r:embed="rId2"/>
          <a:srcRect/>
          <a:stretch>
            <a:fillRect/>
          </a:stretch>
        </p:blipFill>
        <p:spPr bwMode="auto">
          <a:xfrm>
            <a:off x="381000" y="1371600"/>
            <a:ext cx="8305799" cy="48768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4"/>
          </a:lnRef>
          <a:fillRef idx="2">
            <a:schemeClr val="accent4"/>
          </a:fillRef>
          <a:effectRef idx="1">
            <a:schemeClr val="accent4"/>
          </a:effectRef>
          <a:fontRef idx="minor">
            <a:schemeClr val="dk1"/>
          </a:fontRef>
        </p:style>
        <p:txBody>
          <a:bodyPr>
            <a:normAutofit/>
          </a:bodyPr>
          <a:lstStyle/>
          <a:p>
            <a:r>
              <a:rPr lang="en-IN" sz="2200" b="1" dirty="0" smtClean="0">
                <a:latin typeface="Bookman Old Style" pitchFamily="18" charset="0"/>
              </a:rPr>
              <a:t>Problem: maximum lateral distance between the tower</a:t>
            </a:r>
            <a:endParaRPr lang="en-IN" sz="2200" b="1" dirty="0">
              <a:latin typeface="Bookman Old Style" pitchFamily="18" charset="0"/>
            </a:endParaRPr>
          </a:p>
        </p:txBody>
      </p:sp>
      <p:sp>
        <p:nvSpPr>
          <p:cNvPr id="3" name="Content Placeholder 2"/>
          <p:cNvSpPr>
            <a:spLocks noGrp="1"/>
          </p:cNvSpPr>
          <p:nvPr>
            <p:ph idx="1"/>
          </p:nvPr>
        </p:nvSpPr>
        <p:spPr>
          <a:xfrm>
            <a:off x="457200" y="1493837"/>
            <a:ext cx="8229600" cy="4830763"/>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en-IN" sz="2800" dirty="0" smtClean="0">
                <a:latin typeface="Bookman Old Style" pitchFamily="18" charset="0"/>
              </a:rPr>
              <a:t>A 30 m tall lightning discharge tower is erected to protect substation equipment. The equipment is 10 m in height and 4 m wide. Compute the maximum lateral distance between the tower and this equipment.</a:t>
            </a:r>
          </a:p>
          <a:p>
            <a:pPr algn="just"/>
            <a:r>
              <a:rPr lang="en-IN" sz="2800" dirty="0" smtClean="0">
                <a:latin typeface="Bookman Old Style" pitchFamily="18" charset="0"/>
              </a:rPr>
              <a:t>Rx =  ?</a:t>
            </a:r>
          </a:p>
          <a:p>
            <a:pPr algn="just"/>
            <a:endParaRPr lang="en-IN" sz="2800" dirty="0" smtClean="0">
              <a:latin typeface="Bookman Old Style" pitchFamily="18" charset="0"/>
            </a:endParaRPr>
          </a:p>
          <a:p>
            <a:pPr algn="just"/>
            <a:r>
              <a:rPr lang="en-IN" sz="2800" dirty="0" smtClean="0">
                <a:latin typeface="Bookman Old Style" pitchFamily="18" charset="0"/>
              </a:rPr>
              <a:t>Since the width of the equipment is 4 m, the inner side of the equipment should not be more than 20 m from the tower.</a:t>
            </a:r>
            <a:endParaRPr lang="en-IN" sz="2800" dirty="0">
              <a:latin typeface="Bookman Old Style" pitchFamily="18" charset="0"/>
            </a:endParaRPr>
          </a:p>
        </p:txBody>
      </p:sp>
      <p:pic>
        <p:nvPicPr>
          <p:cNvPr id="1027" name="Picture 3"/>
          <p:cNvPicPr>
            <a:picLocks noChangeAspect="1" noChangeArrowheads="1"/>
          </p:cNvPicPr>
          <p:nvPr/>
        </p:nvPicPr>
        <p:blipFill>
          <a:blip r:embed="rId2"/>
          <a:srcRect/>
          <a:stretch>
            <a:fillRect/>
          </a:stretch>
        </p:blipFill>
        <p:spPr bwMode="auto">
          <a:xfrm>
            <a:off x="3200400" y="3657600"/>
            <a:ext cx="5257800" cy="106680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400" b="1" dirty="0" smtClean="0">
                <a:latin typeface="Bookman Old Style" pitchFamily="18" charset="0"/>
              </a:rPr>
              <a:t>Shield net for two lightning discharge towers</a:t>
            </a:r>
            <a:endParaRPr lang="en-IN" sz="2400" b="1" dirty="0">
              <a:latin typeface="Bookman Old Style" pitchFamily="18" charset="0"/>
            </a:endParaRPr>
          </a:p>
        </p:txBody>
      </p:sp>
      <p:pic>
        <p:nvPicPr>
          <p:cNvPr id="2050" name="Picture 2"/>
          <p:cNvPicPr>
            <a:picLocks noChangeAspect="1" noChangeArrowheads="1"/>
          </p:cNvPicPr>
          <p:nvPr/>
        </p:nvPicPr>
        <p:blipFill>
          <a:blip r:embed="rId2"/>
          <a:srcRect/>
          <a:stretch>
            <a:fillRect/>
          </a:stretch>
        </p:blipFill>
        <p:spPr bwMode="auto">
          <a:xfrm>
            <a:off x="304800" y="1690688"/>
            <a:ext cx="8534400" cy="4633912"/>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200400" y="1295400"/>
            <a:ext cx="3495675" cy="12192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4"/>
          </a:lnRef>
          <a:fillRef idx="2">
            <a:schemeClr val="accent4"/>
          </a:fillRef>
          <a:effectRef idx="1">
            <a:schemeClr val="accent4"/>
          </a:effectRef>
          <a:fontRef idx="minor">
            <a:schemeClr val="dk1"/>
          </a:fontRef>
        </p:style>
        <p:txBody>
          <a:bodyPr>
            <a:normAutofit/>
          </a:bodyPr>
          <a:lstStyle/>
          <a:p>
            <a:r>
              <a:rPr lang="en-IN" sz="2200" b="1" dirty="0" smtClean="0">
                <a:latin typeface="Bookman Old Style" pitchFamily="18" charset="0"/>
              </a:rPr>
              <a:t>Problem: Computing adequate height for the towers</a:t>
            </a:r>
            <a:endParaRPr lang="en-IN" sz="2200" b="1" dirty="0">
              <a:latin typeface="Bookman Old Style" pitchFamily="18" charset="0"/>
            </a:endParaRPr>
          </a:p>
        </p:txBody>
      </p:sp>
      <p:sp>
        <p:nvSpPr>
          <p:cNvPr id="3" name="Content Placeholder 2"/>
          <p:cNvSpPr>
            <a:spLocks noGrp="1"/>
          </p:cNvSpPr>
          <p:nvPr>
            <p:ph idx="1"/>
          </p:nvPr>
        </p:nvSpPr>
        <p:spPr>
          <a:xfrm>
            <a:off x="457200" y="1371600"/>
            <a:ext cx="8229600" cy="4754563"/>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en-IN" sz="2500" dirty="0" smtClean="0">
                <a:latin typeface="Bookman Old Style" pitchFamily="18" charset="0"/>
              </a:rPr>
              <a:t>Two lightning discharge towers of equal heights are separated by 210 m. Compute the height of the towers that protect 10 m cubical equipment at the midline between the towers.</a:t>
            </a:r>
          </a:p>
          <a:p>
            <a:pPr algn="just">
              <a:buNone/>
            </a:pPr>
            <a:r>
              <a:rPr lang="en-IN" sz="2400" dirty="0" smtClean="0">
                <a:latin typeface="Bookman Old Style" pitchFamily="18" charset="0"/>
              </a:rPr>
              <a:t>Sol: The height of the tower: D = 7(Ho-H) </a:t>
            </a:r>
            <a:r>
              <a:rPr lang="en-IN" sz="3600" dirty="0" smtClean="0">
                <a:latin typeface="Bookman Old Style" pitchFamily="18" charset="0"/>
              </a:rPr>
              <a:t>→</a:t>
            </a:r>
            <a:r>
              <a:rPr lang="en-IN" sz="2400" dirty="0" smtClean="0">
                <a:latin typeface="Bookman Old Style" pitchFamily="18" charset="0"/>
              </a:rPr>
              <a:t> </a:t>
            </a:r>
            <a:r>
              <a:rPr lang="en-IN" sz="2400" i="1" dirty="0" smtClean="0">
                <a:latin typeface="Bookman Old Style" pitchFamily="18" charset="0"/>
              </a:rPr>
              <a:t>H = 40 m.</a:t>
            </a:r>
          </a:p>
          <a:p>
            <a:pPr algn="just"/>
            <a:endParaRPr lang="en-IN" sz="2800" i="1" dirty="0" smtClean="0">
              <a:latin typeface="Bookman Old Style" pitchFamily="18" charset="0"/>
            </a:endParaRPr>
          </a:p>
          <a:p>
            <a:pPr algn="just"/>
            <a:endParaRPr lang="en-IN" sz="2800" i="1" dirty="0" smtClean="0">
              <a:latin typeface="Bookman Old Style" pitchFamily="18" charset="0"/>
            </a:endParaRPr>
          </a:p>
          <a:p>
            <a:pPr algn="just"/>
            <a:endParaRPr lang="en-IN" sz="2400" dirty="0" smtClean="0">
              <a:latin typeface="Bookman Old Style" pitchFamily="18" charset="0"/>
            </a:endParaRPr>
          </a:p>
          <a:p>
            <a:pPr algn="just"/>
            <a:r>
              <a:rPr lang="en-IN" sz="2400" dirty="0" smtClean="0">
                <a:latin typeface="Bookman Old Style" pitchFamily="18" charset="0"/>
              </a:rPr>
              <a:t>The width of the protective area is</a:t>
            </a:r>
            <a:endParaRPr lang="en-IN" sz="2400" i="1" dirty="0" smtClean="0">
              <a:latin typeface="Bookman Old Style" pitchFamily="18" charset="0"/>
            </a:endParaRPr>
          </a:p>
          <a:p>
            <a:pPr algn="just"/>
            <a:endParaRPr lang="en-IN" sz="2800" dirty="0">
              <a:latin typeface="Bookman Old Style" pitchFamily="18" charset="0"/>
            </a:endParaRPr>
          </a:p>
        </p:txBody>
      </p:sp>
      <p:pic>
        <p:nvPicPr>
          <p:cNvPr id="3075" name="Picture 3"/>
          <p:cNvPicPr>
            <a:picLocks noChangeAspect="1" noChangeArrowheads="1"/>
          </p:cNvPicPr>
          <p:nvPr/>
        </p:nvPicPr>
        <p:blipFill>
          <a:blip r:embed="rId2"/>
          <a:srcRect/>
          <a:stretch>
            <a:fillRect/>
          </a:stretch>
        </p:blipFill>
        <p:spPr bwMode="auto">
          <a:xfrm>
            <a:off x="685800" y="3648075"/>
            <a:ext cx="5791200" cy="1228725"/>
          </a:xfrm>
          <a:prstGeom prst="rect">
            <a:avLst/>
          </a:prstGeom>
          <a:noFill/>
          <a:ln w="9525">
            <a:noFill/>
            <a:miter lim="800000"/>
            <a:headEnd/>
            <a:tailEnd/>
          </a:ln>
          <a:effectLst/>
        </p:spPr>
      </p:pic>
      <p:pic>
        <p:nvPicPr>
          <p:cNvPr id="3076" name="Picture 4"/>
          <p:cNvPicPr>
            <a:picLocks noChangeAspect="1" noChangeArrowheads="1"/>
          </p:cNvPicPr>
          <p:nvPr/>
        </p:nvPicPr>
        <p:blipFill>
          <a:blip r:embed="rId3"/>
          <a:srcRect/>
          <a:stretch>
            <a:fillRect/>
          </a:stretch>
        </p:blipFill>
        <p:spPr bwMode="auto">
          <a:xfrm>
            <a:off x="6096000" y="5181600"/>
            <a:ext cx="2057400" cy="7620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IN" b="1" dirty="0" smtClean="0"/>
              <a:t>Overhead Ground Wire</a:t>
            </a:r>
            <a:endParaRPr lang="en-IN" dirty="0"/>
          </a:p>
        </p:txBody>
      </p:sp>
      <p:sp>
        <p:nvSpPr>
          <p:cNvPr id="3" name="Content Placeholder 2"/>
          <p:cNvSpPr>
            <a:spLocks noGrp="1"/>
          </p:cNvSpPr>
          <p:nvPr>
            <p:ph idx="1"/>
          </p:nvPr>
        </p:nvSpPr>
        <p:spPr>
          <a:xfrm>
            <a:off x="457200" y="1341437"/>
            <a:ext cx="8229600" cy="5135563"/>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en-IN" sz="2200" dirty="0" smtClean="0">
                <a:latin typeface="Bookman Old Style" pitchFamily="18" charset="0"/>
              </a:rPr>
              <a:t>Transmission lines pass through plain areas where the towers and their conductors are the highest conductive objects above ground. These towers are prime targets for lightning strikes; almost 20% of all outages worldwide are attributed to lightning damages. </a:t>
            </a:r>
          </a:p>
          <a:p>
            <a:pPr algn="just"/>
            <a:r>
              <a:rPr lang="en-IN" sz="2200" dirty="0" smtClean="0">
                <a:latin typeface="Bookman Old Style" pitchFamily="18" charset="0"/>
              </a:rPr>
              <a:t>To protect transmission lines, utilities install OHGWs at the top of the towers and for the length of the transmission lines. These OHGWs are grounded at the substations and at all towers.</a:t>
            </a:r>
          </a:p>
          <a:p>
            <a:pPr algn="just"/>
            <a:r>
              <a:rPr lang="en-IN" sz="2200" dirty="0" smtClean="0">
                <a:latin typeface="Bookman Old Style" pitchFamily="18" charset="0"/>
              </a:rPr>
              <a:t>Since the OHGWs are the highest grounded objects along the transmission lines, they collect the lightning bolts and disperse them into the ground, thus protecting the transmission line conductors below them from direct lightning strikes.</a:t>
            </a:r>
            <a:endParaRPr lang="en-IN" sz="2200" dirty="0">
              <a:latin typeface="Bookman Old Style"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953</Words>
  <Application>Microsoft Office PowerPoint</Application>
  <PresentationFormat>On-screen Show (4:3)</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Electrical Safety UNIT-V</vt:lpstr>
      <vt:lpstr>Ground clearances and Section clearances</vt:lpstr>
      <vt:lpstr>Protection from Lightning Strikes</vt:lpstr>
      <vt:lpstr>Section clearances: Shield net or Protective zone of lightning discharge tower</vt:lpstr>
      <vt:lpstr>Protective zone of the lightning discharge tower</vt:lpstr>
      <vt:lpstr>Problem: maximum lateral distance between the tower</vt:lpstr>
      <vt:lpstr>Shield net for two lightning discharge towers</vt:lpstr>
      <vt:lpstr>Problem: Computing adequate height for the towers</vt:lpstr>
      <vt:lpstr>Overhead Ground Wire</vt:lpstr>
      <vt:lpstr>Two OHGWs.</vt:lpstr>
      <vt:lpstr>Protective zone of an OHGW</vt:lpstr>
      <vt:lpstr>For the transmission line tower shown in Figure, compute the height of a single OHGW wire that protects all phases.</vt:lpstr>
      <vt:lpstr>If we protect the top cross arms, all other conductors are also protected</vt:lpstr>
      <vt:lpstr>Electrical Safety Standards</vt:lpstr>
      <vt:lpstr>Feeder sizing and Feeder Loads</vt:lpstr>
      <vt:lpstr>The service disconnect limitations</vt:lpstr>
      <vt:lpstr>Fuses and conductor size limitation standards</vt:lpstr>
      <vt:lpstr>Clearance safety</vt:lpstr>
      <vt:lpstr>ARC WELDING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UNIT-V</dc:title>
  <dc:creator>mypc</dc:creator>
  <cp:lastModifiedBy>mypc</cp:lastModifiedBy>
  <cp:revision>58</cp:revision>
  <dcterms:created xsi:type="dcterms:W3CDTF">2006-08-16T00:00:00Z</dcterms:created>
  <dcterms:modified xsi:type="dcterms:W3CDTF">2021-01-19T17:59:06Z</dcterms:modified>
</cp:coreProperties>
</file>